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8" r:id="rId2"/>
    <p:sldId id="269" r:id="rId3"/>
    <p:sldId id="256" r:id="rId4"/>
    <p:sldId id="260" r:id="rId5"/>
    <p:sldId id="257" r:id="rId6"/>
    <p:sldId id="258" r:id="rId7"/>
    <p:sldId id="266" r:id="rId8"/>
    <p:sldId id="259" r:id="rId9"/>
    <p:sldId id="261" r:id="rId10"/>
    <p:sldId id="262" r:id="rId11"/>
    <p:sldId id="263" r:id="rId12"/>
    <p:sldId id="264" r:id="rId13"/>
    <p:sldId id="267" r:id="rId14"/>
    <p:sldId id="265" r:id="rId15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50"/>
    <p:restoredTop sz="94762"/>
  </p:normalViewPr>
  <p:slideViewPr>
    <p:cSldViewPr snapToGrid="0" snapToObjects="1">
      <p:cViewPr varScale="1">
        <p:scale>
          <a:sx n="121" d="100"/>
          <a:sy n="121" d="100"/>
        </p:scale>
        <p:origin x="7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EA52F-EDF0-2747-85F9-41C91093CF8B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24EACF-5724-AF46-A50E-9D1C71C6B9C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0552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C4763F-3DB2-301D-73B0-D56EE59A4D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124350-390A-4F4B-BB8E-A9C33ADEB4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0" indent="0" algn="ctr">
              <a:buNone/>
              <a:defRPr sz="2000"/>
            </a:lvl2pPr>
            <a:lvl3pPr marL="914420" indent="0" algn="ctr">
              <a:buNone/>
              <a:defRPr sz="1800"/>
            </a:lvl3pPr>
            <a:lvl4pPr marL="1371630" indent="0" algn="ctr">
              <a:buNone/>
              <a:defRPr sz="1600"/>
            </a:lvl4pPr>
            <a:lvl5pPr marL="1828839" indent="0" algn="ctr">
              <a:buNone/>
              <a:defRPr sz="1600"/>
            </a:lvl5pPr>
            <a:lvl6pPr marL="2286049" indent="0" algn="ctr">
              <a:buNone/>
              <a:defRPr sz="1600"/>
            </a:lvl6pPr>
            <a:lvl7pPr marL="2743259" indent="0" algn="ctr">
              <a:buNone/>
              <a:defRPr sz="1600"/>
            </a:lvl7pPr>
            <a:lvl8pPr marL="3200468" indent="0" algn="ctr">
              <a:buNone/>
              <a:defRPr sz="1600"/>
            </a:lvl8pPr>
            <a:lvl9pPr marL="3657678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A7904F-3E80-2179-B54A-8956E21E1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575704-437F-7E83-A23B-5F2BF83CF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A56F6A-B4B1-A813-4F5F-067A33D30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3350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E624EC-3435-F7EE-5D3F-2147F4B2F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E4709C-9A0F-D68C-1C27-4764DB84E2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AE8E57-0744-413F-53BF-99D36992F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CF66AA-A747-AA47-1331-A36718175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B5BB51-47E0-7002-CFE2-27DF991D7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32314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373D078-7E55-91CF-0464-9A709638C8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FF6140-866C-66DD-D390-53517F69BF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95CADB-AC9B-7CCA-2515-3BED44BFB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6FFF6B-5810-57AB-5D30-57D841675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8D5DAF-CBCF-97DE-9E33-9AAA15C88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76137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8A2C2-BA28-FBF8-AD94-B1D7894F0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444572-689D-524E-0551-23248B968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02757C-6758-A5E6-DB76-04FF6830A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F47E95-3D3A-233D-1AA8-91C00EC6E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C75DC6-BF78-248B-D2A4-9E0A8AA00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74795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BBFE1-4D08-859A-7516-0AB1FF429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87D0D1-0EFC-293E-5C22-8C74F530D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3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3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5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846F9C-02FF-5FA2-1E4B-90D5E8CA5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76AF0-1E9F-9A1D-5A21-9202D4CAD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E421D4-3019-DF04-53D1-2480E1CB0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52459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7299F-201A-14DF-B0A9-05FDE9BF8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00C437-B73B-FD57-0AC5-4D04049ABD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3F83F0-91F2-57C8-3E49-28D7B8319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8838B6-8B05-A4F1-7959-E67FE80BB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A9373D-EAEB-900B-A4B4-52FAF1701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CB1DD3-17EE-F412-2ADE-11CAA0603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89835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54FF8D-FD08-7A85-1025-8D64035CA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6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D30C52-9A8C-531F-1A89-FD046E005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0" indent="0">
              <a:buNone/>
              <a:defRPr sz="2000" b="1"/>
            </a:lvl2pPr>
            <a:lvl3pPr marL="914420" indent="0">
              <a:buNone/>
              <a:defRPr sz="1800" b="1"/>
            </a:lvl3pPr>
            <a:lvl4pPr marL="1371630" indent="0">
              <a:buNone/>
              <a:defRPr sz="1600" b="1"/>
            </a:lvl4pPr>
            <a:lvl5pPr marL="1828839" indent="0">
              <a:buNone/>
              <a:defRPr sz="1600" b="1"/>
            </a:lvl5pPr>
            <a:lvl6pPr marL="2286049" indent="0">
              <a:buNone/>
              <a:defRPr sz="1600" b="1"/>
            </a:lvl6pPr>
            <a:lvl7pPr marL="2743259" indent="0">
              <a:buNone/>
              <a:defRPr sz="1600" b="1"/>
            </a:lvl7pPr>
            <a:lvl8pPr marL="3200468" indent="0">
              <a:buNone/>
              <a:defRPr sz="1600" b="1"/>
            </a:lvl8pPr>
            <a:lvl9pPr marL="3657678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BE5F5C-4EC0-8A69-F3B0-0F1089C43E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D18BD5E-B23A-6360-90E2-98B04DCBD8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0" indent="0">
              <a:buNone/>
              <a:defRPr sz="2000" b="1"/>
            </a:lvl2pPr>
            <a:lvl3pPr marL="914420" indent="0">
              <a:buNone/>
              <a:defRPr sz="1800" b="1"/>
            </a:lvl3pPr>
            <a:lvl4pPr marL="1371630" indent="0">
              <a:buNone/>
              <a:defRPr sz="1600" b="1"/>
            </a:lvl4pPr>
            <a:lvl5pPr marL="1828839" indent="0">
              <a:buNone/>
              <a:defRPr sz="1600" b="1"/>
            </a:lvl5pPr>
            <a:lvl6pPr marL="2286049" indent="0">
              <a:buNone/>
              <a:defRPr sz="1600" b="1"/>
            </a:lvl6pPr>
            <a:lvl7pPr marL="2743259" indent="0">
              <a:buNone/>
              <a:defRPr sz="1600" b="1"/>
            </a:lvl7pPr>
            <a:lvl8pPr marL="3200468" indent="0">
              <a:buNone/>
              <a:defRPr sz="1600" b="1"/>
            </a:lvl8pPr>
            <a:lvl9pPr marL="3657678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D91A148-CD75-C5C9-0A6F-94EA64D5F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8F15FF6-256D-B455-7856-B8A2E30BC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903AF61-FE07-4CDB-EBAA-53A4AE74B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C069181-4ABF-B76B-957C-088362FE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3221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5DCD13-77DE-456E-939B-73886A2AE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EF616CE-C26A-FBEF-3CA1-6AED6730B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C1366A-AC1E-4AF3-E801-A1D5427DC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9F0F0B-ACA6-3215-6FE4-7C06FE819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11180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DA5C52D-499A-2629-DDB0-047C578DB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2313BD7-1A9A-1FD3-4C0C-565064A00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3245F9-435C-FBEB-2F30-A5A286D97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2885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062EA5-F5F2-5714-9E6B-1E07D424C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1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A45D2C-7435-86DB-528A-D820D8719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FF7C87-7525-9456-C677-C63CE7FBC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0" indent="0">
              <a:buNone/>
              <a:defRPr sz="1400"/>
            </a:lvl2pPr>
            <a:lvl3pPr marL="914420" indent="0">
              <a:buNone/>
              <a:defRPr sz="1200"/>
            </a:lvl3pPr>
            <a:lvl4pPr marL="1371630" indent="0">
              <a:buNone/>
              <a:defRPr sz="1000"/>
            </a:lvl4pPr>
            <a:lvl5pPr marL="1828839" indent="0">
              <a:buNone/>
              <a:defRPr sz="1000"/>
            </a:lvl5pPr>
            <a:lvl6pPr marL="2286049" indent="0">
              <a:buNone/>
              <a:defRPr sz="1000"/>
            </a:lvl6pPr>
            <a:lvl7pPr marL="2743259" indent="0">
              <a:buNone/>
              <a:defRPr sz="1000"/>
            </a:lvl7pPr>
            <a:lvl8pPr marL="3200468" indent="0">
              <a:buNone/>
              <a:defRPr sz="1000"/>
            </a:lvl8pPr>
            <a:lvl9pPr marL="3657678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235819-2FCE-F4AD-0D25-6110805BD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9A780C-BBB0-6985-5DC9-61E06F1B6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C4B1CE-4C38-4A35-6FD3-4CB0A3BFE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02648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5D93D8-365C-584B-D79E-B94048321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1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0180681-2810-7950-C1E3-557ADB8BD5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0" indent="0">
              <a:buNone/>
              <a:defRPr sz="2800"/>
            </a:lvl2pPr>
            <a:lvl3pPr marL="914420" indent="0">
              <a:buNone/>
              <a:defRPr sz="2400"/>
            </a:lvl3pPr>
            <a:lvl4pPr marL="1371630" indent="0">
              <a:buNone/>
              <a:defRPr sz="2000"/>
            </a:lvl4pPr>
            <a:lvl5pPr marL="1828839" indent="0">
              <a:buNone/>
              <a:defRPr sz="2000"/>
            </a:lvl5pPr>
            <a:lvl6pPr marL="2286049" indent="0">
              <a:buNone/>
              <a:defRPr sz="2000"/>
            </a:lvl6pPr>
            <a:lvl7pPr marL="2743259" indent="0">
              <a:buNone/>
              <a:defRPr sz="2000"/>
            </a:lvl7pPr>
            <a:lvl8pPr marL="3200468" indent="0">
              <a:buNone/>
              <a:defRPr sz="2000"/>
            </a:lvl8pPr>
            <a:lvl9pPr marL="3657678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74DE4F-BB97-2F81-BA49-EA0795E724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0" indent="0">
              <a:buNone/>
              <a:defRPr sz="1400"/>
            </a:lvl2pPr>
            <a:lvl3pPr marL="914420" indent="0">
              <a:buNone/>
              <a:defRPr sz="1200"/>
            </a:lvl3pPr>
            <a:lvl4pPr marL="1371630" indent="0">
              <a:buNone/>
              <a:defRPr sz="1000"/>
            </a:lvl4pPr>
            <a:lvl5pPr marL="1828839" indent="0">
              <a:buNone/>
              <a:defRPr sz="1000"/>
            </a:lvl5pPr>
            <a:lvl6pPr marL="2286049" indent="0">
              <a:buNone/>
              <a:defRPr sz="1000"/>
            </a:lvl6pPr>
            <a:lvl7pPr marL="2743259" indent="0">
              <a:buNone/>
              <a:defRPr sz="1000"/>
            </a:lvl7pPr>
            <a:lvl8pPr marL="3200468" indent="0">
              <a:buNone/>
              <a:defRPr sz="1000"/>
            </a:lvl8pPr>
            <a:lvl9pPr marL="3657678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A22480-1816-D40E-FCC2-624A547D2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945BF7-DCC9-61FD-6354-DFBE11188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6DF1C9-51CF-5166-425B-77500CB7B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56380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D4ED11-CF4B-406A-1C1F-9D31B8974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D9CEB0-F11D-370D-8A86-AF3823CBCD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6035CB-C772-38B1-BB6A-21AA851DC5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4006E-6204-E34C-B566-2FCFDB84D8BC}" type="datetimeFigureOut">
              <a:rPr kumimoji="1" lang="ko-Kore-KR" altLang="en-US" smtClean="0"/>
              <a:t>2022. 6. 14.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A14850-6DE8-825F-0058-6362E62EEC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413A31-D3E2-F6B1-9EE9-0A1048AB13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AD4F33-7B19-8441-B233-8CEEE5FF518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7167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2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4" indent="-228605" algn="l" defTabSz="91442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4" indent="-228605" algn="l" defTabSz="91442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34" indent="-228605" algn="l" defTabSz="91442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44" indent="-228605" algn="l" defTabSz="91442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54" indent="-228605" algn="l" defTabSz="91442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63" indent="-228605" algn="l" defTabSz="91442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73" indent="-228605" algn="l" defTabSz="91442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83" indent="-228605" algn="l" defTabSz="91442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2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0" algn="l" defTabSz="91442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0" algn="l" defTabSz="91442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0" algn="l" defTabSz="91442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9" algn="l" defTabSz="91442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49" algn="l" defTabSz="91442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59" algn="l" defTabSz="91442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68" algn="l" defTabSz="91442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78" algn="l" defTabSz="91442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image" Target="../media/image6.png"/><Relationship Id="rId18" Type="http://schemas.openxmlformats.org/officeDocument/2006/relationships/slide" Target="slide11.xml"/><Relationship Id="rId3" Type="http://schemas.openxmlformats.org/officeDocument/2006/relationships/image" Target="../media/image1.png"/><Relationship Id="rId21" Type="http://schemas.openxmlformats.org/officeDocument/2006/relationships/image" Target="../media/image10.png"/><Relationship Id="rId7" Type="http://schemas.openxmlformats.org/officeDocument/2006/relationships/image" Target="../media/image3.png"/><Relationship Id="rId12" Type="http://schemas.openxmlformats.org/officeDocument/2006/relationships/slide" Target="slide8.xml"/><Relationship Id="rId17" Type="http://schemas.openxmlformats.org/officeDocument/2006/relationships/image" Target="../media/image8.png"/><Relationship Id="rId25" Type="http://schemas.openxmlformats.org/officeDocument/2006/relationships/image" Target="../media/image12.png"/><Relationship Id="rId2" Type="http://schemas.openxmlformats.org/officeDocument/2006/relationships/slide" Target="slide3.xml"/><Relationship Id="rId16" Type="http://schemas.openxmlformats.org/officeDocument/2006/relationships/slide" Target="slide10.xml"/><Relationship Id="rId20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11" Type="http://schemas.openxmlformats.org/officeDocument/2006/relationships/image" Target="../media/image5.png"/><Relationship Id="rId24" Type="http://schemas.openxmlformats.org/officeDocument/2006/relationships/slide" Target="slide14.xml"/><Relationship Id="rId5" Type="http://schemas.openxmlformats.org/officeDocument/2006/relationships/image" Target="../media/image2.png"/><Relationship Id="rId15" Type="http://schemas.openxmlformats.org/officeDocument/2006/relationships/image" Target="../media/image7.png"/><Relationship Id="rId23" Type="http://schemas.openxmlformats.org/officeDocument/2006/relationships/image" Target="../media/image11.png"/><Relationship Id="rId10" Type="http://schemas.openxmlformats.org/officeDocument/2006/relationships/slide" Target="slide7.xml"/><Relationship Id="rId19" Type="http://schemas.openxmlformats.org/officeDocument/2006/relationships/image" Target="../media/image9.png"/><Relationship Id="rId4" Type="http://schemas.openxmlformats.org/officeDocument/2006/relationships/slide" Target="slide4.xml"/><Relationship Id="rId9" Type="http://schemas.openxmlformats.org/officeDocument/2006/relationships/image" Target="../media/image4.png"/><Relationship Id="rId14" Type="http://schemas.openxmlformats.org/officeDocument/2006/relationships/slide" Target="slide9.xml"/><Relationship Id="rId22" Type="http://schemas.openxmlformats.org/officeDocument/2006/relationships/slide" Target="slide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9D6829-6535-7654-4E67-8EA8C52BF683}"/>
              </a:ext>
            </a:extLst>
          </p:cNvPr>
          <p:cNvSpPr txBox="1"/>
          <p:nvPr/>
        </p:nvSpPr>
        <p:spPr>
          <a:xfrm>
            <a:off x="641131" y="546537"/>
            <a:ext cx="318696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>
                <a:latin typeface="+mn-ea"/>
              </a:rPr>
              <a:t>[</a:t>
            </a:r>
            <a:r>
              <a:rPr kumimoji="1" lang="ko-KR" altLang="en-US" sz="2800" b="1" dirty="0">
                <a:latin typeface="+mn-ea"/>
              </a:rPr>
              <a:t>공통정보</a:t>
            </a:r>
            <a:r>
              <a:rPr kumimoji="1" lang="en-US" altLang="ko-KR" sz="2800" b="1" dirty="0">
                <a:latin typeface="+mn-ea"/>
              </a:rPr>
              <a:t>]</a:t>
            </a:r>
          </a:p>
          <a:p>
            <a:endParaRPr kumimoji="1" lang="en-US" altLang="ko-KR" sz="2800" b="1" dirty="0">
              <a:latin typeface="+mn-ea"/>
            </a:endParaRPr>
          </a:p>
          <a:p>
            <a:r>
              <a:rPr kumimoji="1" lang="en-US" altLang="ko-KR" sz="2800" b="1" dirty="0">
                <a:latin typeface="+mn-ea"/>
              </a:rPr>
              <a:t>model:</a:t>
            </a:r>
            <a:r>
              <a:rPr kumimoji="1" lang="ko-KR" altLang="en-US" sz="2800" b="1" dirty="0">
                <a:latin typeface="+mn-ea"/>
              </a:rPr>
              <a:t> </a:t>
            </a:r>
            <a:r>
              <a:rPr kumimoji="1" lang="en-US" altLang="ko-KR" sz="2800" b="1" dirty="0">
                <a:latin typeface="+mn-ea"/>
              </a:rPr>
              <a:t>XGB</a:t>
            </a:r>
          </a:p>
          <a:p>
            <a:r>
              <a:rPr kumimoji="1" lang="en-US" altLang="ko-KR" sz="2800" b="1" dirty="0">
                <a:latin typeface="+mn-ea"/>
              </a:rPr>
              <a:t>feature:</a:t>
            </a:r>
            <a:r>
              <a:rPr kumimoji="1" lang="ko-KR" altLang="en-US" sz="2800" b="1" dirty="0">
                <a:latin typeface="+mn-ea"/>
              </a:rPr>
              <a:t> 전부 사용</a:t>
            </a:r>
            <a:endParaRPr kumimoji="1" lang="ko-Kore-KR" altLang="en-US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79381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8732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n-ea"/>
              </a:rPr>
              <a:t>삼성</a:t>
            </a:r>
            <a:r>
              <a:rPr lang="en-US" altLang="ko-KR" b="1" dirty="0">
                <a:latin typeface="+mn-ea"/>
              </a:rPr>
              <a:t>SDS</a:t>
            </a:r>
            <a:r>
              <a:rPr lang="en-US" altLang="ko-Kore-KR" b="1" dirty="0">
                <a:latin typeface="+mn-ea"/>
              </a:rPr>
              <a:t> </a:t>
            </a:r>
          </a:p>
          <a:p>
            <a:r>
              <a:rPr lang="ko-KR" altLang="en-US" b="1" dirty="0">
                <a:latin typeface="+mn-ea"/>
              </a:rPr>
              <a:t>분기마다 모델 </a:t>
            </a:r>
            <a:r>
              <a:rPr lang="en-US" altLang="ko-KR" b="1" dirty="0">
                <a:latin typeface="+mn-ea"/>
              </a:rPr>
              <a:t>update (stacking)  </a:t>
            </a: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kospi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–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 err="1">
                <a:latin typeface="+mn-ea"/>
              </a:rPr>
              <a:t>shap</a:t>
            </a:r>
            <a:r>
              <a:rPr lang="en-US" altLang="ko-KR" sz="1100" dirty="0">
                <a:latin typeface="+mn-ea"/>
              </a:rPr>
              <a:t> plot</a:t>
            </a:r>
            <a:r>
              <a:rPr lang="ko-KR" altLang="en-US" sz="1100" dirty="0">
                <a:latin typeface="+mn-ea"/>
              </a:rPr>
              <a:t>에 </a:t>
            </a:r>
            <a:r>
              <a:rPr lang="en-US" altLang="ko-KR" sz="1100" dirty="0" err="1">
                <a:latin typeface="+mn-ea"/>
              </a:rPr>
              <a:t>kospi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미포함</a:t>
            </a:r>
            <a:endParaRPr kumimoji="1" lang="ko-Kore-KR" altLang="en-US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06AE4E0-1BB2-C289-C6C0-92D024A66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14826"/>
            <a:ext cx="11083636" cy="514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543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52686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n-ea"/>
              </a:rPr>
              <a:t>삼성</a:t>
            </a:r>
            <a:r>
              <a:rPr lang="en-US" altLang="ko-KR" b="1" dirty="0">
                <a:latin typeface="+mn-ea"/>
              </a:rPr>
              <a:t>SDS</a:t>
            </a:r>
            <a:r>
              <a:rPr lang="en-US" altLang="ko-Kore-KR" b="1" dirty="0">
                <a:latin typeface="+mn-ea"/>
              </a:rPr>
              <a:t> </a:t>
            </a:r>
          </a:p>
          <a:p>
            <a:r>
              <a:rPr lang="ko-KR" altLang="en-US" b="1" dirty="0">
                <a:latin typeface="+mn-ea"/>
              </a:rPr>
              <a:t>분기마다 모델 </a:t>
            </a:r>
            <a:r>
              <a:rPr lang="en-US" altLang="ko-KR" b="1" dirty="0">
                <a:latin typeface="+mn-ea"/>
              </a:rPr>
              <a:t>update (stacking) </a:t>
            </a: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kospi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미포함</a:t>
            </a:r>
            <a:r>
              <a:rPr lang="en-US" altLang="ko-KR" sz="1600" dirty="0">
                <a:latin typeface="+mn-ea"/>
              </a:rPr>
              <a:t>)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5B7E47B-4E4B-7CFF-07A5-074720DF4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616902"/>
            <a:ext cx="11083636" cy="5241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59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6472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n-ea"/>
              </a:rPr>
              <a:t>삼성</a:t>
            </a:r>
            <a:r>
              <a:rPr lang="en-US" altLang="ko-KR" b="1" dirty="0">
                <a:latin typeface="+mn-ea"/>
              </a:rPr>
              <a:t>SDS</a:t>
            </a:r>
            <a:r>
              <a:rPr lang="en-US" altLang="ko-Kore-KR" b="1" dirty="0">
                <a:latin typeface="+mn-ea"/>
              </a:rPr>
              <a:t> 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kospi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 </a:t>
            </a:r>
            <a:r>
              <a:rPr lang="en-US" altLang="ko-KR" sz="1050" dirty="0">
                <a:latin typeface="+mn-ea"/>
              </a:rPr>
              <a:t>–</a:t>
            </a:r>
            <a:r>
              <a:rPr lang="ko-KR" altLang="en-US" sz="1050" dirty="0">
                <a:latin typeface="+mn-ea"/>
              </a:rPr>
              <a:t> </a:t>
            </a:r>
            <a:r>
              <a:rPr lang="en-US" altLang="ko-KR" sz="1050" dirty="0" err="1">
                <a:latin typeface="+mn-ea"/>
              </a:rPr>
              <a:t>shap</a:t>
            </a:r>
            <a:r>
              <a:rPr lang="en-US" altLang="ko-KR" sz="1050" dirty="0">
                <a:latin typeface="+mn-ea"/>
              </a:rPr>
              <a:t> plot</a:t>
            </a:r>
            <a:r>
              <a:rPr lang="ko-KR" altLang="en-US" sz="1050" dirty="0">
                <a:latin typeface="+mn-ea"/>
              </a:rPr>
              <a:t>에 </a:t>
            </a:r>
            <a:r>
              <a:rPr lang="en-US" altLang="ko-KR" sz="1050" dirty="0" err="1">
                <a:latin typeface="+mn-ea"/>
              </a:rPr>
              <a:t>kospi</a:t>
            </a:r>
            <a:r>
              <a:rPr lang="en-US" altLang="ko-KR" sz="1050" dirty="0">
                <a:latin typeface="+mn-ea"/>
              </a:rPr>
              <a:t> </a:t>
            </a:r>
            <a:r>
              <a:rPr lang="ko-KR" altLang="en-US" sz="1050" dirty="0">
                <a:latin typeface="+mn-ea"/>
              </a:rPr>
              <a:t>포함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8A581CF-327D-F8D0-E219-EB2069ABF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75267"/>
            <a:ext cx="11083636" cy="508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747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7818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n-ea"/>
              </a:rPr>
              <a:t>삼성</a:t>
            </a:r>
            <a:r>
              <a:rPr lang="en-US" altLang="ko-KR" b="1" dirty="0">
                <a:latin typeface="+mn-ea"/>
              </a:rPr>
              <a:t>SDS</a:t>
            </a:r>
            <a:r>
              <a:rPr lang="en-US" altLang="ko-Kore-KR" b="1" dirty="0">
                <a:latin typeface="+mn-ea"/>
              </a:rPr>
              <a:t> 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kospi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 </a:t>
            </a:r>
            <a:r>
              <a:rPr lang="en-US" altLang="ko-KR" sz="1050" dirty="0">
                <a:latin typeface="+mn-ea"/>
              </a:rPr>
              <a:t>–</a:t>
            </a:r>
            <a:r>
              <a:rPr lang="ko-KR" altLang="en-US" sz="1050" dirty="0">
                <a:latin typeface="+mn-ea"/>
              </a:rPr>
              <a:t> </a:t>
            </a:r>
            <a:r>
              <a:rPr lang="en-US" altLang="ko-KR" sz="1050" dirty="0" err="1">
                <a:latin typeface="+mn-ea"/>
              </a:rPr>
              <a:t>shap</a:t>
            </a:r>
            <a:r>
              <a:rPr lang="en-US" altLang="ko-KR" sz="1050" dirty="0">
                <a:latin typeface="+mn-ea"/>
              </a:rPr>
              <a:t> plot</a:t>
            </a:r>
            <a:r>
              <a:rPr lang="ko-KR" altLang="en-US" sz="1050" dirty="0">
                <a:latin typeface="+mn-ea"/>
              </a:rPr>
              <a:t>에 </a:t>
            </a:r>
            <a:r>
              <a:rPr lang="en-US" altLang="ko-KR" sz="1050" dirty="0" err="1">
                <a:latin typeface="+mn-ea"/>
              </a:rPr>
              <a:t>kospi</a:t>
            </a:r>
            <a:r>
              <a:rPr lang="en-US" altLang="ko-KR" sz="1050" dirty="0">
                <a:latin typeface="+mn-ea"/>
              </a:rPr>
              <a:t> </a:t>
            </a:r>
            <a:r>
              <a:rPr lang="ko-KR" altLang="en-US" sz="1050" dirty="0">
                <a:latin typeface="+mn-ea"/>
              </a:rPr>
              <a:t>미포함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3C896FA-1E3C-0C69-7C0B-755A5382D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800804"/>
            <a:ext cx="11083636" cy="505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394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52686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n-ea"/>
              </a:rPr>
              <a:t>삼성</a:t>
            </a:r>
            <a:r>
              <a:rPr lang="en-US" altLang="ko-KR" b="1" dirty="0">
                <a:latin typeface="+mn-ea"/>
              </a:rPr>
              <a:t>SDS</a:t>
            </a:r>
            <a:r>
              <a:rPr lang="en-US" altLang="ko-Kore-KR" b="1" dirty="0">
                <a:latin typeface="+mn-ea"/>
              </a:rPr>
              <a:t> 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kospi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미포함</a:t>
            </a:r>
            <a:r>
              <a:rPr lang="en-US" altLang="ko-KR" sz="1600" dirty="0">
                <a:latin typeface="+mn-ea"/>
              </a:rPr>
              <a:t>)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4785415-7008-A0FA-AA1A-4BA97BA2D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12741"/>
            <a:ext cx="11083636" cy="514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410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97971ECA-63CB-DC8A-4242-07C7E4C56F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086636"/>
              </p:ext>
            </p:extLst>
          </p:nvPr>
        </p:nvGraphicFramePr>
        <p:xfrm>
          <a:off x="265353" y="17060"/>
          <a:ext cx="11661294" cy="682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074">
                  <a:extLst>
                    <a:ext uri="{9D8B030D-6E8A-4147-A177-3AD203B41FA5}">
                      <a16:colId xmlns:a16="http://schemas.microsoft.com/office/drawing/2014/main" val="1505906351"/>
                    </a:ext>
                  </a:extLst>
                </a:gridCol>
                <a:gridCol w="1887370">
                  <a:extLst>
                    <a:ext uri="{9D8B030D-6E8A-4147-A177-3AD203B41FA5}">
                      <a16:colId xmlns:a16="http://schemas.microsoft.com/office/drawing/2014/main" val="462382004"/>
                    </a:ext>
                  </a:extLst>
                </a:gridCol>
                <a:gridCol w="1887370">
                  <a:extLst>
                    <a:ext uri="{9D8B030D-6E8A-4147-A177-3AD203B41FA5}">
                      <a16:colId xmlns:a16="http://schemas.microsoft.com/office/drawing/2014/main" val="2811690350"/>
                    </a:ext>
                  </a:extLst>
                </a:gridCol>
                <a:gridCol w="1887370">
                  <a:extLst>
                    <a:ext uri="{9D8B030D-6E8A-4147-A177-3AD203B41FA5}">
                      <a16:colId xmlns:a16="http://schemas.microsoft.com/office/drawing/2014/main" val="3630043964"/>
                    </a:ext>
                  </a:extLst>
                </a:gridCol>
                <a:gridCol w="1887370">
                  <a:extLst>
                    <a:ext uri="{9D8B030D-6E8A-4147-A177-3AD203B41FA5}">
                      <a16:colId xmlns:a16="http://schemas.microsoft.com/office/drawing/2014/main" val="1712717351"/>
                    </a:ext>
                  </a:extLst>
                </a:gridCol>
                <a:gridCol w="1887370">
                  <a:extLst>
                    <a:ext uri="{9D8B030D-6E8A-4147-A177-3AD203B41FA5}">
                      <a16:colId xmlns:a16="http://schemas.microsoft.com/office/drawing/2014/main" val="2192295770"/>
                    </a:ext>
                  </a:extLst>
                </a:gridCol>
                <a:gridCol w="1887370">
                  <a:extLst>
                    <a:ext uri="{9D8B030D-6E8A-4147-A177-3AD203B41FA5}">
                      <a16:colId xmlns:a16="http://schemas.microsoft.com/office/drawing/2014/main" val="2323778859"/>
                    </a:ext>
                  </a:extLst>
                </a:gridCol>
              </a:tblGrid>
              <a:tr h="264327">
                <a:tc rowSpan="3"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stacking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one model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5798629"/>
                  </a:ext>
                </a:extLst>
              </a:tr>
              <a:tr h="264327">
                <a:tc vMerge="1"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y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조정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X (</a:t>
                      </a:r>
                      <a:r>
                        <a:rPr lang="en-US" altLang="ko-KR" sz="1200" b="0" dirty="0" err="1">
                          <a:solidFill>
                            <a:schemeClr val="tx1"/>
                          </a:solidFill>
                        </a:rPr>
                        <a:t>dow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altLang="ko-KR" sz="1200" b="0" dirty="0" err="1">
                          <a:solidFill>
                            <a:schemeClr val="tx1"/>
                          </a:solidFill>
                        </a:rPr>
                        <a:t>kospi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포함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y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조정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O</a:t>
                      </a:r>
                    </a:p>
                    <a:p>
                      <a:pPr marL="0" marR="0" lvl="0" indent="0" algn="ctr" defTabSz="9144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en-US" altLang="ko-KR" sz="1200" b="0" dirty="0" err="1">
                          <a:solidFill>
                            <a:schemeClr val="tx1"/>
                          </a:solidFill>
                        </a:rPr>
                        <a:t>dow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altLang="ko-KR" sz="1200" b="0" dirty="0" err="1">
                          <a:solidFill>
                            <a:schemeClr val="tx1"/>
                          </a:solidFill>
                        </a:rPr>
                        <a:t>kospi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미포함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y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조정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X (</a:t>
                      </a:r>
                      <a:r>
                        <a:rPr lang="en-US" altLang="ko-KR" sz="1200" b="0" dirty="0" err="1">
                          <a:solidFill>
                            <a:schemeClr val="tx1"/>
                          </a:solidFill>
                        </a:rPr>
                        <a:t>dow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altLang="ko-KR" sz="1200" b="0" dirty="0" err="1">
                          <a:solidFill>
                            <a:schemeClr val="tx1"/>
                          </a:solidFill>
                        </a:rPr>
                        <a:t>kospi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포함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y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조정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O</a:t>
                      </a:r>
                    </a:p>
                    <a:p>
                      <a:pPr marL="0" marR="0" lvl="0" indent="0" algn="ctr" defTabSz="9144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en-US" altLang="ko-KR" sz="1200" b="0" dirty="0" err="1">
                          <a:solidFill>
                            <a:schemeClr val="tx1"/>
                          </a:solidFill>
                        </a:rPr>
                        <a:t>dow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altLang="ko-KR" sz="1200" b="0" dirty="0" err="1">
                          <a:solidFill>
                            <a:schemeClr val="tx1"/>
                          </a:solidFill>
                        </a:rPr>
                        <a:t>kospi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 미포함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8112261"/>
                  </a:ext>
                </a:extLst>
              </a:tr>
              <a:tr h="264327">
                <a:tc vMerge="1"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 err="1">
                          <a:solidFill>
                            <a:schemeClr val="tx1"/>
                          </a:solidFill>
                        </a:rPr>
                        <a:t>dow</a:t>
                      </a:r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altLang="ko-Kore-KR" sz="1200" b="0" dirty="0" err="1">
                          <a:solidFill>
                            <a:schemeClr val="tx1"/>
                          </a:solidFill>
                        </a:rPr>
                        <a:t>kospi</a:t>
                      </a:r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 plot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not plot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 err="1">
                          <a:solidFill>
                            <a:schemeClr val="tx1"/>
                          </a:solidFill>
                        </a:rPr>
                        <a:t>dow</a:t>
                      </a:r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altLang="ko-Kore-KR" sz="1200" b="0" dirty="0" err="1">
                          <a:solidFill>
                            <a:schemeClr val="tx1"/>
                          </a:solidFill>
                        </a:rPr>
                        <a:t>kospi</a:t>
                      </a:r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 plot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not plot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192217"/>
                  </a:ext>
                </a:extLst>
              </a:tr>
              <a:tr h="300046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ACN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1310"/>
                  </a:ext>
                </a:extLst>
              </a:tr>
              <a:tr h="300046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chemeClr val="tx1"/>
                          </a:solidFill>
                        </a:rPr>
                        <a:t>SDS</a:t>
                      </a:r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5350584"/>
                  </a:ext>
                </a:extLst>
              </a:tr>
            </a:tbl>
          </a:graphicData>
        </a:graphic>
      </p:graphicFrame>
      <p:pic>
        <p:nvPicPr>
          <p:cNvPr id="6" name="그림 5">
            <a:hlinkClick r:id="rId2" action="ppaction://hlinksldjump"/>
            <a:extLst>
              <a:ext uri="{FF2B5EF4-FFF2-40B4-BE49-F238E27FC236}">
                <a16:creationId xmlns:a16="http://schemas.microsoft.com/office/drawing/2014/main" id="{4FD46FA3-ED34-B33D-83C6-706FB82EF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90" y="1899655"/>
            <a:ext cx="1647513" cy="790687"/>
          </a:xfrm>
          <a:prstGeom prst="rect">
            <a:avLst/>
          </a:prstGeom>
        </p:spPr>
      </p:pic>
      <p:pic>
        <p:nvPicPr>
          <p:cNvPr id="7" name="그림 6">
            <a:hlinkClick r:id="rId4" action="ppaction://hlinksldjump"/>
            <a:extLst>
              <a:ext uri="{FF2B5EF4-FFF2-40B4-BE49-F238E27FC236}">
                <a16:creationId xmlns:a16="http://schemas.microsoft.com/office/drawing/2014/main" id="{6A6C4673-1467-D864-FD7D-30D8914A88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6805" y="1909283"/>
            <a:ext cx="1647513" cy="771430"/>
          </a:xfrm>
          <a:prstGeom prst="rect">
            <a:avLst/>
          </a:prstGeom>
        </p:spPr>
      </p:pic>
      <p:pic>
        <p:nvPicPr>
          <p:cNvPr id="8" name="그림 7">
            <a:hlinkClick r:id="rId6" action="ppaction://hlinksldjump"/>
            <a:extLst>
              <a:ext uri="{FF2B5EF4-FFF2-40B4-BE49-F238E27FC236}">
                <a16:creationId xmlns:a16="http://schemas.microsoft.com/office/drawing/2014/main" id="{004F893C-8171-F4AF-46D0-09E9C661BB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8820" y="1913557"/>
            <a:ext cx="1647513" cy="762882"/>
          </a:xfrm>
          <a:prstGeom prst="rect">
            <a:avLst/>
          </a:prstGeom>
        </p:spPr>
      </p:pic>
      <p:pic>
        <p:nvPicPr>
          <p:cNvPr id="9" name="그림 8">
            <a:hlinkClick r:id="rId8" action="ppaction://hlinksldjump"/>
            <a:extLst>
              <a:ext uri="{FF2B5EF4-FFF2-40B4-BE49-F238E27FC236}">
                <a16:creationId xmlns:a16="http://schemas.microsoft.com/office/drawing/2014/main" id="{F113B715-2743-890A-7D82-153E1D4D581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40835" y="1917382"/>
            <a:ext cx="1647513" cy="755233"/>
          </a:xfrm>
          <a:prstGeom prst="rect">
            <a:avLst/>
          </a:prstGeom>
        </p:spPr>
      </p:pic>
      <p:pic>
        <p:nvPicPr>
          <p:cNvPr id="10" name="그림 9">
            <a:hlinkClick r:id="rId10" action="ppaction://hlinksldjump"/>
            <a:extLst>
              <a:ext uri="{FF2B5EF4-FFF2-40B4-BE49-F238E27FC236}">
                <a16:creationId xmlns:a16="http://schemas.microsoft.com/office/drawing/2014/main" id="{3D460031-9630-FA43-3EFB-81AA1B34B0F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32850" y="1908052"/>
            <a:ext cx="1647513" cy="773892"/>
          </a:xfrm>
          <a:prstGeom prst="rect">
            <a:avLst/>
          </a:prstGeom>
        </p:spPr>
      </p:pic>
      <p:pic>
        <p:nvPicPr>
          <p:cNvPr id="11" name="그림 10">
            <a:hlinkClick r:id="rId12" action="ppaction://hlinksldjump"/>
            <a:extLst>
              <a:ext uri="{FF2B5EF4-FFF2-40B4-BE49-F238E27FC236}">
                <a16:creationId xmlns:a16="http://schemas.microsoft.com/office/drawing/2014/main" id="{66846917-E34B-F0FB-4B94-410BA7868C2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224867" y="1913053"/>
            <a:ext cx="1647513" cy="763891"/>
          </a:xfrm>
          <a:prstGeom prst="rect">
            <a:avLst/>
          </a:prstGeom>
        </p:spPr>
      </p:pic>
      <p:pic>
        <p:nvPicPr>
          <p:cNvPr id="12" name="그림 11">
            <a:hlinkClick r:id="rId14" action="ppaction://hlinksldjump"/>
            <a:extLst>
              <a:ext uri="{FF2B5EF4-FFF2-40B4-BE49-F238E27FC236}">
                <a16:creationId xmlns:a16="http://schemas.microsoft.com/office/drawing/2014/main" id="{CAD2B9DE-3A6B-D86D-A64F-6E0264D0695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4790" y="4951317"/>
            <a:ext cx="1647513" cy="758748"/>
          </a:xfrm>
          <a:prstGeom prst="rect">
            <a:avLst/>
          </a:prstGeom>
        </p:spPr>
      </p:pic>
      <p:pic>
        <p:nvPicPr>
          <p:cNvPr id="13" name="그림 12">
            <a:hlinkClick r:id="rId16" action="ppaction://hlinksldjump"/>
            <a:extLst>
              <a:ext uri="{FF2B5EF4-FFF2-40B4-BE49-F238E27FC236}">
                <a16:creationId xmlns:a16="http://schemas.microsoft.com/office/drawing/2014/main" id="{0A5596FC-9A0A-DF77-7DDB-BC20A1B8EC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656805" y="4945565"/>
            <a:ext cx="1647513" cy="764500"/>
          </a:xfrm>
          <a:prstGeom prst="rect">
            <a:avLst/>
          </a:prstGeom>
        </p:spPr>
      </p:pic>
      <p:pic>
        <p:nvPicPr>
          <p:cNvPr id="14" name="그림 13">
            <a:hlinkClick r:id="rId18" action="ppaction://hlinksldjump"/>
            <a:extLst>
              <a:ext uri="{FF2B5EF4-FFF2-40B4-BE49-F238E27FC236}">
                <a16:creationId xmlns:a16="http://schemas.microsoft.com/office/drawing/2014/main" id="{99F28B56-49EC-5445-DBF4-435B64ACF4B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548820" y="4931010"/>
            <a:ext cx="1647513" cy="779055"/>
          </a:xfrm>
          <a:prstGeom prst="rect">
            <a:avLst/>
          </a:prstGeom>
        </p:spPr>
      </p:pic>
      <p:pic>
        <p:nvPicPr>
          <p:cNvPr id="15" name="그림 14">
            <a:hlinkClick r:id="rId20" action="ppaction://hlinksldjump"/>
            <a:extLst>
              <a:ext uri="{FF2B5EF4-FFF2-40B4-BE49-F238E27FC236}">
                <a16:creationId xmlns:a16="http://schemas.microsoft.com/office/drawing/2014/main" id="{69C62861-4E56-DDE8-0BA9-451BC762885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440835" y="4954550"/>
            <a:ext cx="1647513" cy="755515"/>
          </a:xfrm>
          <a:prstGeom prst="rect">
            <a:avLst/>
          </a:prstGeom>
        </p:spPr>
      </p:pic>
      <p:pic>
        <p:nvPicPr>
          <p:cNvPr id="16" name="그림 15">
            <a:hlinkClick r:id="rId22" action="ppaction://hlinksldjump"/>
            <a:extLst>
              <a:ext uri="{FF2B5EF4-FFF2-40B4-BE49-F238E27FC236}">
                <a16:creationId xmlns:a16="http://schemas.microsoft.com/office/drawing/2014/main" id="{9A6FABAD-47C1-2C80-1DD8-9E97D7F802DC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8332850" y="4958345"/>
            <a:ext cx="1647513" cy="751720"/>
          </a:xfrm>
          <a:prstGeom prst="rect">
            <a:avLst/>
          </a:prstGeom>
        </p:spPr>
      </p:pic>
      <p:pic>
        <p:nvPicPr>
          <p:cNvPr id="17" name="그림 16">
            <a:hlinkClick r:id="rId24" action="ppaction://hlinksldjump"/>
            <a:extLst>
              <a:ext uri="{FF2B5EF4-FFF2-40B4-BE49-F238E27FC236}">
                <a16:creationId xmlns:a16="http://schemas.microsoft.com/office/drawing/2014/main" id="{F8D85519-D63E-08E1-8B9D-EE36420C1B46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0224867" y="4945254"/>
            <a:ext cx="1647513" cy="76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17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5698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분기마다 모델 </a:t>
            </a:r>
            <a:r>
              <a:rPr lang="en-US" altLang="ko-KR" b="1" dirty="0">
                <a:latin typeface="+mn-ea"/>
              </a:rPr>
              <a:t>update (stacking) </a:t>
            </a: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 </a:t>
            </a:r>
            <a:r>
              <a:rPr lang="en-US" altLang="ko-KR" sz="1100" dirty="0">
                <a:latin typeface="+mn-ea"/>
              </a:rPr>
              <a:t>–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 err="1">
                <a:latin typeface="+mn-ea"/>
              </a:rPr>
              <a:t>shap</a:t>
            </a:r>
            <a:r>
              <a:rPr lang="en-US" altLang="ko-KR" sz="1100" dirty="0">
                <a:latin typeface="+mn-ea"/>
              </a:rPr>
              <a:t> plot</a:t>
            </a:r>
            <a:r>
              <a:rPr lang="ko-KR" altLang="en-US" sz="1100" dirty="0">
                <a:latin typeface="+mn-ea"/>
              </a:rPr>
              <a:t>에 </a:t>
            </a:r>
            <a:r>
              <a:rPr lang="en-US" altLang="ko-KR" sz="1100" dirty="0" err="1">
                <a:latin typeface="+mn-ea"/>
              </a:rPr>
              <a:t>dow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포함</a:t>
            </a:r>
            <a:endParaRPr kumimoji="1" lang="ko-Kore-KR" altLang="en-US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DA69AE-FE78-BCBC-1205-0CB9AE135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538652"/>
            <a:ext cx="11083636" cy="531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915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7205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분기마다 모델 </a:t>
            </a:r>
            <a:r>
              <a:rPr lang="en-US" altLang="ko-KR" b="1" dirty="0">
                <a:latin typeface="+mn-ea"/>
              </a:rPr>
              <a:t>update (stacking)  </a:t>
            </a: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–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 err="1">
                <a:latin typeface="+mn-ea"/>
              </a:rPr>
              <a:t>shap</a:t>
            </a:r>
            <a:r>
              <a:rPr lang="en-US" altLang="ko-KR" sz="1100" dirty="0">
                <a:latin typeface="+mn-ea"/>
              </a:rPr>
              <a:t> plot</a:t>
            </a:r>
            <a:r>
              <a:rPr lang="ko-KR" altLang="en-US" sz="1100" dirty="0">
                <a:latin typeface="+mn-ea"/>
              </a:rPr>
              <a:t>에 </a:t>
            </a:r>
            <a:r>
              <a:rPr lang="en-US" altLang="ko-KR" sz="1100" dirty="0" err="1">
                <a:latin typeface="+mn-ea"/>
              </a:rPr>
              <a:t>dow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미포함</a:t>
            </a:r>
            <a:endParaRPr kumimoji="1" lang="ko-Kore-KR" altLang="en-US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6BC33AE-0267-BAC0-2E2D-B2F38E4D1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668204"/>
            <a:ext cx="11083636" cy="518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2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51800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분기마다 모델 </a:t>
            </a:r>
            <a:r>
              <a:rPr lang="en-US" altLang="ko-KR" b="1" dirty="0">
                <a:latin typeface="+mn-ea"/>
              </a:rPr>
              <a:t>update (stacking) </a:t>
            </a: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미포함</a:t>
            </a:r>
            <a:r>
              <a:rPr lang="en-US" altLang="ko-KR" sz="1600" dirty="0">
                <a:latin typeface="+mn-ea"/>
              </a:rPr>
              <a:t>)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21060B-A49A-B0E6-4D7E-B7FC8FA71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25708"/>
            <a:ext cx="11083636" cy="513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737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5378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</a:t>
            </a:r>
            <a:r>
              <a:rPr lang="en-US" altLang="ko-KR" sz="2400" dirty="0">
                <a:latin typeface="+mn-ea"/>
              </a:rPr>
              <a:t> </a:t>
            </a:r>
            <a:r>
              <a:rPr lang="en-US" altLang="ko-KR" sz="1050" dirty="0">
                <a:latin typeface="+mn-ea"/>
              </a:rPr>
              <a:t>–</a:t>
            </a:r>
            <a:r>
              <a:rPr lang="ko-KR" altLang="en-US" sz="1050" dirty="0">
                <a:latin typeface="+mn-ea"/>
              </a:rPr>
              <a:t> </a:t>
            </a:r>
            <a:r>
              <a:rPr lang="en-US" altLang="ko-KR" sz="1050" dirty="0" err="1">
                <a:latin typeface="+mn-ea"/>
              </a:rPr>
              <a:t>shap</a:t>
            </a:r>
            <a:r>
              <a:rPr lang="en-US" altLang="ko-KR" sz="1050" dirty="0">
                <a:latin typeface="+mn-ea"/>
              </a:rPr>
              <a:t> plot</a:t>
            </a:r>
            <a:r>
              <a:rPr lang="ko-KR" altLang="en-US" sz="1050" dirty="0">
                <a:latin typeface="+mn-ea"/>
              </a:rPr>
              <a:t>에 </a:t>
            </a:r>
            <a:r>
              <a:rPr lang="en-US" altLang="ko-KR" sz="1050" dirty="0" err="1">
                <a:latin typeface="+mn-ea"/>
              </a:rPr>
              <a:t>dow</a:t>
            </a:r>
            <a:r>
              <a:rPr lang="en-US" altLang="ko-KR" sz="1050" dirty="0">
                <a:latin typeface="+mn-ea"/>
              </a:rPr>
              <a:t> </a:t>
            </a:r>
            <a:r>
              <a:rPr lang="ko-KR" altLang="en-US" sz="1050" dirty="0">
                <a:latin typeface="+mn-ea"/>
              </a:rPr>
              <a:t>포함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EAE73CF-49E5-78C9-C878-693E14B7D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562201"/>
            <a:ext cx="11083636" cy="5080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920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6724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</a:t>
            </a:r>
            <a:r>
              <a:rPr lang="en-US" altLang="ko-KR" sz="2400" dirty="0">
                <a:latin typeface="+mn-ea"/>
              </a:rPr>
              <a:t> </a:t>
            </a:r>
            <a:r>
              <a:rPr lang="en-US" altLang="ko-KR" sz="1050" dirty="0">
                <a:latin typeface="+mn-ea"/>
              </a:rPr>
              <a:t>–</a:t>
            </a:r>
            <a:r>
              <a:rPr lang="ko-KR" altLang="en-US" sz="1050" dirty="0">
                <a:latin typeface="+mn-ea"/>
              </a:rPr>
              <a:t> </a:t>
            </a:r>
            <a:r>
              <a:rPr lang="en-US" altLang="ko-KR" sz="1050" dirty="0" err="1">
                <a:latin typeface="+mn-ea"/>
              </a:rPr>
              <a:t>shap</a:t>
            </a:r>
            <a:r>
              <a:rPr lang="en-US" altLang="ko-KR" sz="1050" dirty="0">
                <a:latin typeface="+mn-ea"/>
              </a:rPr>
              <a:t> plot</a:t>
            </a:r>
            <a:r>
              <a:rPr lang="ko-KR" altLang="en-US" sz="1050" dirty="0">
                <a:latin typeface="+mn-ea"/>
              </a:rPr>
              <a:t>에 </a:t>
            </a:r>
            <a:r>
              <a:rPr lang="en-US" altLang="ko-KR" sz="1050" dirty="0" err="1">
                <a:latin typeface="+mn-ea"/>
              </a:rPr>
              <a:t>dow</a:t>
            </a:r>
            <a:r>
              <a:rPr lang="en-US" altLang="ko-KR" sz="1050" dirty="0">
                <a:latin typeface="+mn-ea"/>
              </a:rPr>
              <a:t> </a:t>
            </a:r>
            <a:r>
              <a:rPr lang="ko-KR" altLang="en-US" sz="1050" dirty="0">
                <a:latin typeface="+mn-ea"/>
              </a:rPr>
              <a:t>미포함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5694146-CBD4-5B10-BD17-C0C35C02A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651644"/>
            <a:ext cx="11083636" cy="52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249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51800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ore-KR" b="1" dirty="0">
                <a:latin typeface="+mn-ea"/>
              </a:rPr>
              <a:t>Accenture </a:t>
            </a:r>
          </a:p>
          <a:p>
            <a:r>
              <a:rPr lang="ko-KR" altLang="en-US" b="1" dirty="0">
                <a:latin typeface="+mn-ea"/>
              </a:rPr>
              <a:t>전체학습 </a:t>
            </a:r>
            <a:r>
              <a:rPr lang="en-US" altLang="ko-KR" b="1" dirty="0">
                <a:latin typeface="+mn-ea"/>
              </a:rPr>
              <a:t>one </a:t>
            </a:r>
            <a:r>
              <a:rPr lang="ko-KR" altLang="en-US" b="1" dirty="0">
                <a:latin typeface="+mn-ea"/>
              </a:rPr>
              <a:t>모델 </a:t>
            </a:r>
            <a:endParaRPr lang="en-US" altLang="ko-KR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dow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미포함</a:t>
            </a:r>
            <a:r>
              <a:rPr lang="en-US" altLang="ko-KR" sz="1600" dirty="0">
                <a:latin typeface="+mn-ea"/>
              </a:rPr>
              <a:t>)</a:t>
            </a:r>
            <a:endParaRPr kumimoji="1" lang="ko-Kore-KR" altLang="en-US" sz="16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4AABE2D-1EFA-954E-2F63-D3537A82D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18922"/>
            <a:ext cx="11083636" cy="513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579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F5800F-C8B2-B5DF-BDE9-962B9A89D520}"/>
              </a:ext>
            </a:extLst>
          </p:cNvPr>
          <p:cNvSpPr txBox="1"/>
          <p:nvPr/>
        </p:nvSpPr>
        <p:spPr>
          <a:xfrm>
            <a:off x="641131" y="546537"/>
            <a:ext cx="67225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n-ea"/>
              </a:rPr>
              <a:t>삼성</a:t>
            </a:r>
            <a:r>
              <a:rPr lang="en-US" altLang="ko-KR" b="1" dirty="0">
                <a:latin typeface="+mn-ea"/>
              </a:rPr>
              <a:t>SDS </a:t>
            </a:r>
            <a:endParaRPr lang="en-US" altLang="ko-Kore-KR" b="1" dirty="0">
              <a:latin typeface="+mn-ea"/>
            </a:endParaRPr>
          </a:p>
          <a:p>
            <a:r>
              <a:rPr lang="ko-KR" altLang="en-US" b="1" dirty="0">
                <a:latin typeface="+mn-ea"/>
              </a:rPr>
              <a:t>분기마다 모델 </a:t>
            </a:r>
            <a:r>
              <a:rPr lang="en-US" altLang="ko-KR" b="1" dirty="0">
                <a:latin typeface="+mn-ea"/>
              </a:rPr>
              <a:t>update (stacking) </a:t>
            </a:r>
          </a:p>
          <a:p>
            <a:r>
              <a:rPr lang="en-US" altLang="ko-KR" b="1" dirty="0">
                <a:latin typeface="+mn-ea"/>
              </a:rPr>
              <a:t>target: </a:t>
            </a:r>
            <a:r>
              <a:rPr lang="ko-KR" altLang="en-US" b="1" dirty="0">
                <a:latin typeface="+mn-ea"/>
              </a:rPr>
              <a:t>조정 전 </a:t>
            </a:r>
            <a:r>
              <a:rPr lang="en-US" altLang="ko-KR" b="1" dirty="0">
                <a:latin typeface="+mn-ea"/>
              </a:rPr>
              <a:t>y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(not scaled </a:t>
            </a:r>
            <a:r>
              <a:rPr lang="en-US" altLang="ko-KR" sz="1600" dirty="0" err="1">
                <a:latin typeface="+mn-ea"/>
              </a:rPr>
              <a:t>kospi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지수 </a:t>
            </a: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에 포함</a:t>
            </a:r>
            <a:r>
              <a:rPr lang="en-US" altLang="ko-KR" sz="1600" dirty="0">
                <a:latin typeface="+mn-ea"/>
              </a:rPr>
              <a:t>) </a:t>
            </a:r>
            <a:r>
              <a:rPr lang="en-US" altLang="ko-KR" sz="1100" dirty="0">
                <a:latin typeface="+mn-ea"/>
              </a:rPr>
              <a:t>–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 err="1">
                <a:latin typeface="+mn-ea"/>
              </a:rPr>
              <a:t>shap</a:t>
            </a:r>
            <a:r>
              <a:rPr lang="en-US" altLang="ko-KR" sz="1100" dirty="0">
                <a:latin typeface="+mn-ea"/>
              </a:rPr>
              <a:t> plot</a:t>
            </a:r>
            <a:r>
              <a:rPr lang="ko-KR" altLang="en-US" sz="1100" dirty="0">
                <a:latin typeface="+mn-ea"/>
              </a:rPr>
              <a:t>에 </a:t>
            </a:r>
            <a:r>
              <a:rPr lang="en-US" altLang="ko-KR" sz="1100" dirty="0" err="1">
                <a:latin typeface="+mn-ea"/>
              </a:rPr>
              <a:t>kospi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포함</a:t>
            </a:r>
            <a:endParaRPr kumimoji="1" lang="ko-Kore-KR" altLang="en-US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EE5BA59-E6B5-386E-BDB4-54BE69929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1753522"/>
            <a:ext cx="11083636" cy="510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312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353</Words>
  <Application>Microsoft Macintosh PowerPoint</Application>
  <PresentationFormat>와이드스크린</PresentationFormat>
  <Paragraphs>54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선민</dc:creator>
  <cp:lastModifiedBy>김 선민</cp:lastModifiedBy>
  <cp:revision>20</cp:revision>
  <dcterms:created xsi:type="dcterms:W3CDTF">2022-06-14T06:16:38Z</dcterms:created>
  <dcterms:modified xsi:type="dcterms:W3CDTF">2022-06-14T07:41:37Z</dcterms:modified>
</cp:coreProperties>
</file>

<file path=docProps/thumbnail.jpeg>
</file>